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7" r:id="rId2"/>
    <p:sldId id="258" r:id="rId3"/>
    <p:sldId id="259" r:id="rId4"/>
    <p:sldId id="261" r:id="rId5"/>
    <p:sldId id="263" r:id="rId6"/>
    <p:sldId id="262" r:id="rId7"/>
    <p:sldId id="264" r:id="rId8"/>
    <p:sldId id="265" r:id="rId9"/>
    <p:sldId id="267" r:id="rId10"/>
    <p:sldId id="269" r:id="rId11"/>
    <p:sldId id="270" r:id="rId12"/>
    <p:sldId id="271" r:id="rId13"/>
    <p:sldId id="272" r:id="rId14"/>
    <p:sldId id="273" r:id="rId15"/>
    <p:sldId id="277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768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D572E-0217-FF4B-9C4E-5605F7E62506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B83F2-BEA5-E249-B319-8A89F0E27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56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444857"/>
            <a:ext cx="7556313" cy="1116106"/>
          </a:xfrm>
        </p:spPr>
        <p:txBody>
          <a:bodyPr/>
          <a:lstStyle/>
          <a:p>
            <a:r>
              <a:rPr lang="en-US" dirty="0" smtClean="0"/>
              <a:t>The Big Conversation</a:t>
            </a:r>
            <a:br>
              <a:rPr lang="en-US" dirty="0" smtClean="0"/>
            </a:br>
            <a:r>
              <a:rPr lang="en-US" sz="2400" dirty="0" smtClean="0"/>
              <a:t>analysis of consultation in the village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8103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case FOR allocating a site for future development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Stutton</a:t>
            </a:r>
            <a:r>
              <a:rPr lang="en-US" dirty="0" smtClean="0"/>
              <a:t> </a:t>
            </a:r>
            <a:r>
              <a:rPr lang="en-US" dirty="0"/>
              <a:t>is expected to contribute to </a:t>
            </a:r>
            <a:r>
              <a:rPr lang="en-US" dirty="0" err="1"/>
              <a:t>Babergh’s</a:t>
            </a:r>
            <a:r>
              <a:rPr lang="en-US" dirty="0"/>
              <a:t> housing requirements</a:t>
            </a:r>
            <a:endParaRPr lang="en-GB" dirty="0"/>
          </a:p>
          <a:p>
            <a:pPr lvl="0" fontAlgn="base"/>
            <a:r>
              <a:rPr lang="en-US" dirty="0"/>
              <a:t>Babergh Planning Officer told us that the numbers identified in the Joint Local Plan are a </a:t>
            </a:r>
            <a:r>
              <a:rPr lang="en-US" b="1" u="sng" dirty="0"/>
              <a:t>minimum</a:t>
            </a:r>
            <a:endParaRPr lang="en-GB" b="1" dirty="0"/>
          </a:p>
          <a:p>
            <a:r>
              <a:rPr lang="en-US" dirty="0"/>
              <a:t>“</a:t>
            </a:r>
            <a:r>
              <a:rPr lang="en-US" i="1" dirty="0"/>
              <a:t>All Local Plans will express housing numbers as minimum. A change in </a:t>
            </a:r>
            <a:r>
              <a:rPr lang="en-US" i="1" dirty="0" err="1"/>
              <a:t>Govt</a:t>
            </a:r>
            <a:r>
              <a:rPr lang="en-US" i="1" dirty="0"/>
              <a:t>’ policy could see us (BMSDC) having to re-plan for yet higher numbers to be delivered across the district as whole at a future date</a:t>
            </a:r>
            <a:r>
              <a:rPr lang="en-US" dirty="0"/>
              <a:t>”</a:t>
            </a:r>
            <a:r>
              <a:rPr lang="en-US" dirty="0" smtClean="0"/>
              <a:t>.</a:t>
            </a:r>
            <a:endParaRPr lang="en-GB" dirty="0"/>
          </a:p>
          <a:p>
            <a:r>
              <a:rPr lang="en-US" dirty="0" smtClean="0"/>
              <a:t>Current </a:t>
            </a:r>
            <a:r>
              <a:rPr lang="en-US" dirty="0"/>
              <a:t>Joint Local Plan out for consultation identifies 11 outstanding planning permissions over the Plan period (to 2036)</a:t>
            </a:r>
            <a:endParaRPr lang="en-GB" dirty="0"/>
          </a:p>
          <a:p>
            <a:pPr lvl="0" fontAlgn="base"/>
            <a:r>
              <a:rPr lang="en-US" dirty="0"/>
              <a:t>65 houses required to be developed in </a:t>
            </a:r>
            <a:r>
              <a:rPr lang="en-US" dirty="0" err="1"/>
              <a:t>Stutton</a:t>
            </a:r>
            <a:r>
              <a:rPr lang="en-US" dirty="0"/>
              <a:t> by 2036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74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Proposed changes to the planning system will increase housing development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52915"/>
            <a:ext cx="8240333" cy="40522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dirty="0"/>
              <a:t>“Planning for the Future” White Paper sets out proposals</a:t>
            </a:r>
            <a:r>
              <a:rPr lang="en-US" sz="2600" dirty="0" smtClean="0"/>
              <a:t>:</a:t>
            </a:r>
            <a:endParaRPr lang="en-GB" sz="2600" dirty="0"/>
          </a:p>
          <a:p>
            <a:pPr lvl="1" fontAlgn="base"/>
            <a:r>
              <a:rPr lang="en-US" sz="2600" dirty="0" smtClean="0"/>
              <a:t>to </a:t>
            </a:r>
            <a:r>
              <a:rPr lang="en-US" sz="2600" dirty="0"/>
              <a:t>simplify and shorten the planning application </a:t>
            </a:r>
            <a:r>
              <a:rPr lang="en-US" sz="2600" dirty="0" smtClean="0"/>
              <a:t>process</a:t>
            </a:r>
          </a:p>
          <a:p>
            <a:pPr lvl="1" fontAlgn="base"/>
            <a:endParaRPr lang="en-GB" sz="2600" dirty="0"/>
          </a:p>
          <a:p>
            <a:pPr lvl="1" fontAlgn="base"/>
            <a:r>
              <a:rPr lang="en-US" sz="2600" dirty="0" smtClean="0"/>
              <a:t>to </a:t>
            </a:r>
            <a:r>
              <a:rPr lang="en-US" sz="2600" dirty="0"/>
              <a:t>divide areas into zones which will govern where and what housing can be </a:t>
            </a:r>
            <a:r>
              <a:rPr lang="en-US" sz="2600" dirty="0" smtClean="0"/>
              <a:t>built</a:t>
            </a:r>
          </a:p>
          <a:p>
            <a:pPr lvl="1" fontAlgn="base"/>
            <a:endParaRPr lang="en-GB" sz="2600" dirty="0"/>
          </a:p>
          <a:p>
            <a:pPr lvl="1" fontAlgn="base"/>
            <a:r>
              <a:rPr lang="en-US" sz="2600" dirty="0" smtClean="0"/>
              <a:t>areas </a:t>
            </a:r>
            <a:r>
              <a:rPr lang="en-US" sz="2600" dirty="0"/>
              <a:t>where there has been a historic undersupply of affordable housing are expected to </a:t>
            </a:r>
            <a:r>
              <a:rPr lang="en-US" sz="2600" i="1" dirty="0"/>
              <a:t>“take a greater share of future development</a:t>
            </a:r>
            <a:r>
              <a:rPr lang="en-US" sz="2600" dirty="0" smtClean="0"/>
              <a:t>”</a:t>
            </a:r>
          </a:p>
          <a:p>
            <a:pPr lvl="1" fontAlgn="base"/>
            <a:endParaRPr lang="en-GB" sz="2600" dirty="0"/>
          </a:p>
          <a:p>
            <a:pPr lvl="1" fontAlgn="base"/>
            <a:r>
              <a:rPr lang="en-US" sz="2600" dirty="0"/>
              <a:t>to deliver the government’s commitment to enable 300,000 dwellings to be built per </a:t>
            </a:r>
            <a:r>
              <a:rPr lang="en-US" sz="2600" dirty="0" smtClean="0"/>
              <a:t>year</a:t>
            </a:r>
            <a:endParaRPr lang="en-GB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30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Allocating a site gives us influence over where houses will be </a:t>
            </a:r>
            <a:r>
              <a:rPr lang="en-US" sz="2800" dirty="0" smtClean="0"/>
              <a:t>- and </a:t>
            </a:r>
            <a:r>
              <a:rPr lang="en-US" sz="2800" dirty="0"/>
              <a:t>what type of housing</a:t>
            </a:r>
            <a:r>
              <a:rPr lang="en-GB" sz="2800" dirty="0"/>
              <a:t/>
            </a:r>
            <a:br>
              <a:rPr lang="en-GB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89750"/>
            <a:ext cx="7556313" cy="4077617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en-US" dirty="0" smtClean="0"/>
              <a:t>the </a:t>
            </a:r>
            <a:r>
              <a:rPr lang="en-US" dirty="0"/>
              <a:t>only way for us to have any influence on where future houses will be built, and what kind of houses they are, is for us to allocate a site</a:t>
            </a:r>
            <a:endParaRPr lang="en-GB" dirty="0"/>
          </a:p>
          <a:p>
            <a:pPr lvl="0" fontAlgn="base"/>
            <a:r>
              <a:rPr lang="en-US" dirty="0"/>
              <a:t> if a developer proposes to develop a site which is not our allocated site, the developer would need to make a good case for why they didn’t choose our site </a:t>
            </a:r>
            <a:endParaRPr lang="en-GB" dirty="0"/>
          </a:p>
          <a:p>
            <a:r>
              <a:rPr lang="en-US" dirty="0"/>
              <a:t>“</a:t>
            </a:r>
            <a:r>
              <a:rPr lang="en-US" i="1" dirty="0"/>
              <a:t>If you allocate a site (or sites) then your reasoned argument to defend against a hostile site bid is strengthened”. “All planning decisions are a balanced </a:t>
            </a:r>
            <a:r>
              <a:rPr lang="en-US" i="1" dirty="0" err="1" smtClean="0"/>
              <a:t>judgement</a:t>
            </a:r>
            <a:r>
              <a:rPr lang="en-US" i="1" dirty="0"/>
              <a:t>. If you do not allocate a site(s) then your </a:t>
            </a:r>
            <a:r>
              <a:rPr lang="en-US" i="1" dirty="0" err="1"/>
              <a:t>defence</a:t>
            </a:r>
            <a:r>
              <a:rPr lang="en-US" i="1" dirty="0"/>
              <a:t> argument is </a:t>
            </a:r>
            <a:r>
              <a:rPr lang="en-US" i="1" dirty="0" smtClean="0"/>
              <a:t>weakened”.    </a:t>
            </a:r>
            <a:r>
              <a:rPr lang="en-US" dirty="0" smtClean="0"/>
              <a:t>Babergh </a:t>
            </a:r>
            <a:r>
              <a:rPr lang="en-US" dirty="0"/>
              <a:t>Planning Officer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67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/>
            <a:r>
              <a:rPr lang="en-US" sz="2800" dirty="0" smtClean="0"/>
              <a:t>The </a:t>
            </a:r>
            <a:r>
              <a:rPr lang="en-US" sz="2800" dirty="0"/>
              <a:t>developer would also need to take account of the housing mix, design </a:t>
            </a:r>
            <a:r>
              <a:rPr lang="en-US" sz="2800" dirty="0" err="1"/>
              <a:t>etc</a:t>
            </a:r>
            <a:r>
              <a:rPr lang="en-US" sz="2800" dirty="0"/>
              <a:t> which we have specified in the NP for the allocated site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008078"/>
            <a:ext cx="7556313" cy="3118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“Regardless of who builds what, and where, it would be reasonable to expect any site developer to comply with a preferred housing mix policy in a NP (if one existed) unless they were able to demonstrate that site </a:t>
            </a:r>
            <a:r>
              <a:rPr lang="en-US" i="1" dirty="0" smtClean="0"/>
              <a:t>constraints, </a:t>
            </a:r>
            <a:r>
              <a:rPr lang="en-US" i="1" dirty="0"/>
              <a:t>or more recent evidence of needs dictates that an alternate mix is the only viable option” </a:t>
            </a:r>
          </a:p>
          <a:p>
            <a:pPr marL="0" indent="0">
              <a:buNone/>
            </a:pPr>
            <a:r>
              <a:rPr lang="en-US" dirty="0" smtClean="0"/>
              <a:t>Babergh </a:t>
            </a:r>
            <a:r>
              <a:rPr lang="en-US" dirty="0"/>
              <a:t>Planning Officer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122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i="1" dirty="0" err="1"/>
              <a:t>Neighbourhood</a:t>
            </a:r>
            <a:r>
              <a:rPr lang="en-US" i="1" dirty="0"/>
              <a:t> Plans would play a crucial role in producing required design guides and codes to provide certainty and reflect local character and preferences about the form and appearance of development”.  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Planning </a:t>
            </a:r>
            <a:r>
              <a:rPr lang="en-US" dirty="0"/>
              <a:t>for the Future White Paper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01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onclusions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13805"/>
            <a:ext cx="7556313" cy="4912359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there </a:t>
            </a:r>
            <a:r>
              <a:rPr lang="en-US" sz="1800" dirty="0"/>
              <a:t>will be pressure to develop more housing in our village in the years to come</a:t>
            </a:r>
          </a:p>
          <a:p>
            <a:r>
              <a:rPr lang="en-US" sz="1800" dirty="0"/>
              <a:t>our only chance of being able to </a:t>
            </a:r>
            <a:r>
              <a:rPr lang="en-US" sz="1800" dirty="0" smtClean="0"/>
              <a:t>fulfill </a:t>
            </a:r>
            <a:r>
              <a:rPr lang="en-US" sz="1800" dirty="0"/>
              <a:t>the village’s wish for small affordable </a:t>
            </a:r>
            <a:r>
              <a:rPr lang="en-US" sz="1800" dirty="0" smtClean="0"/>
              <a:t>housing, and influence where/how development happens, will be to identify a site(s)</a:t>
            </a:r>
            <a:endParaRPr lang="en-US" sz="1800" dirty="0"/>
          </a:p>
          <a:p>
            <a:r>
              <a:rPr lang="en-US" sz="1800" dirty="0"/>
              <a:t>w</a:t>
            </a:r>
            <a:r>
              <a:rPr lang="en-US" sz="1800" dirty="0" smtClean="0"/>
              <a:t>e will seek specialist support to identify potential sites and consult with the village again</a:t>
            </a:r>
            <a:endParaRPr lang="en-US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48385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question is where </a:t>
            </a:r>
            <a:r>
              <a:rPr lang="mr-IN" sz="2800" dirty="0"/>
              <a:t>…</a:t>
            </a:r>
            <a:r>
              <a:rPr lang="en-GB" sz="2800" dirty="0"/>
              <a:t>?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Our authority for the Neighbourhood Plan comes from consultation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This is what is important to people in the village</a:t>
            </a:r>
            <a:r>
              <a:rPr lang="en-GB" dirty="0">
                <a:solidFill>
                  <a:schemeClr val="tx1"/>
                </a:solidFill>
              </a:rPr>
              <a:t>:</a:t>
            </a:r>
            <a:endParaRPr lang="en-GB" dirty="0" smtClean="0">
              <a:solidFill>
                <a:schemeClr val="tx1"/>
              </a:solidFill>
            </a:endParaRPr>
          </a:p>
          <a:p>
            <a:pPr lvl="1"/>
            <a:endParaRPr lang="en-GB" dirty="0" smtClean="0">
              <a:solidFill>
                <a:schemeClr val="tx1"/>
              </a:solidFill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most people who commented area aware of the need for growth</a:t>
            </a:r>
          </a:p>
          <a:p>
            <a:pPr lvl="1"/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protecting the ANOB and the open, rural feel of a village set in countryside</a:t>
            </a:r>
          </a:p>
          <a:p>
            <a:pPr lvl="1"/>
            <a:endParaRPr lang="en-GB" dirty="0" smtClean="0">
              <a:solidFill>
                <a:schemeClr val="tx1"/>
              </a:solidFill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retaining space between this village and the next</a:t>
            </a:r>
          </a:p>
          <a:p>
            <a:pPr lvl="1"/>
            <a:endParaRPr lang="en-GB" dirty="0" smtClean="0">
              <a:solidFill>
                <a:schemeClr val="tx1"/>
              </a:solidFill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ensuring that new development does not overwhelm existing infrastructure or reduce quality of life in the village </a:t>
            </a:r>
            <a:r>
              <a:rPr lang="en-GB" dirty="0" smtClean="0">
                <a:solidFill>
                  <a:schemeClr val="tx1"/>
                </a:solidFill>
              </a:rPr>
              <a:t>(traffic </a:t>
            </a:r>
            <a:r>
              <a:rPr lang="en-GB" dirty="0" smtClean="0">
                <a:solidFill>
                  <a:schemeClr val="tx1"/>
                </a:solidFill>
              </a:rPr>
              <a:t>is a big consideration.)</a:t>
            </a:r>
          </a:p>
          <a:p>
            <a:pPr lvl="1"/>
            <a:endParaRPr lang="en-GB" dirty="0" smtClean="0">
              <a:solidFill>
                <a:schemeClr val="tx1"/>
              </a:solidFill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and focusing on small and affordable housing </a:t>
            </a:r>
            <a:r>
              <a:rPr lang="mr-IN" dirty="0" smtClean="0">
                <a:solidFill>
                  <a:schemeClr val="tx1"/>
                </a:solidFill>
              </a:rPr>
              <a:t>…</a:t>
            </a:r>
            <a:endParaRPr lang="en-GB" dirty="0" smtClean="0">
              <a:solidFill>
                <a:schemeClr val="tx1"/>
              </a:solidFill>
            </a:endParaRPr>
          </a:p>
          <a:p>
            <a:pPr lvl="1"/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3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15" y="484094"/>
            <a:ext cx="7556313" cy="1116106"/>
          </a:xfrm>
        </p:spPr>
        <p:txBody>
          <a:bodyPr/>
          <a:lstStyle/>
          <a:p>
            <a:r>
              <a:rPr lang="en-US" sz="3200" dirty="0" smtClean="0"/>
              <a:t>How many people involved?</a:t>
            </a:r>
            <a:br>
              <a:rPr lang="en-US" sz="3200" dirty="0" smtClean="0"/>
            </a:br>
            <a:r>
              <a:rPr lang="en-US" sz="2400" baseline="-25000" dirty="0"/>
              <a:t>between April 2018 and September </a:t>
            </a:r>
            <a:r>
              <a:rPr lang="en-US" sz="2400" baseline="-25000" dirty="0" smtClean="0"/>
              <a:t>2019</a:t>
            </a:r>
            <a:r>
              <a:rPr lang="en-US" sz="2400" baseline="-25000" dirty="0"/>
              <a:t/>
            </a:r>
            <a:br>
              <a:rPr lang="en-US" sz="2400" baseline="-25000" dirty="0"/>
            </a:br>
            <a:endParaRPr lang="en-US" sz="2400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b="1" dirty="0" smtClean="0"/>
              <a:t>301 </a:t>
            </a:r>
            <a:r>
              <a:rPr lang="en-US" b="1" dirty="0"/>
              <a:t>different people involved </a:t>
            </a:r>
            <a:endParaRPr lang="en-US" b="1" dirty="0" smtClean="0"/>
          </a:p>
          <a:p>
            <a:pPr lvl="1">
              <a:lnSpc>
                <a:spcPct val="120000"/>
              </a:lnSpc>
            </a:pPr>
            <a:r>
              <a:rPr lang="en-US" b="1" dirty="0" smtClean="0"/>
              <a:t>(</a:t>
            </a:r>
            <a:r>
              <a:rPr lang="en-US" dirty="0" smtClean="0"/>
              <a:t>277 people over </a:t>
            </a:r>
            <a:r>
              <a:rPr lang="en-US" dirty="0"/>
              <a:t>16 and 24 </a:t>
            </a:r>
            <a:r>
              <a:rPr lang="en-US" dirty="0" smtClean="0"/>
              <a:t>children)</a:t>
            </a:r>
            <a:endParaRPr lang="en-US" dirty="0"/>
          </a:p>
          <a:p>
            <a:pPr lvl="1">
              <a:lnSpc>
                <a:spcPct val="120000"/>
              </a:lnSpc>
            </a:pPr>
            <a:endParaRPr lang="en-US" b="1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Approximately 96 </a:t>
            </a:r>
            <a:r>
              <a:rPr lang="en-US" dirty="0"/>
              <a:t>people </a:t>
            </a:r>
            <a:r>
              <a:rPr lang="en-US" dirty="0" smtClean="0"/>
              <a:t>were involved in more than one event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So there were actually 397 </a:t>
            </a:r>
            <a:r>
              <a:rPr lang="en-US" dirty="0"/>
              <a:t>attendances </a:t>
            </a:r>
            <a:r>
              <a:rPr lang="en-US" dirty="0" smtClean="0"/>
              <a:t>at events</a:t>
            </a:r>
          </a:p>
          <a:p>
            <a:pPr marL="228600" lvl="1" indent="0">
              <a:buNone/>
            </a:pPr>
            <a:r>
              <a:rPr lang="en-US" dirty="0" smtClean="0"/>
              <a:t> </a:t>
            </a:r>
            <a:endParaRPr lang="en-US" b="1" dirty="0" smtClean="0"/>
          </a:p>
          <a:p>
            <a:pPr marL="228600" lvl="1" indent="0">
              <a:buNone/>
            </a:pPr>
            <a:endParaRPr lang="en-US" b="1" dirty="0" smtClean="0"/>
          </a:p>
          <a:p>
            <a:pPr lvl="1"/>
            <a:r>
              <a:rPr lang="en-US" dirty="0" smtClean="0"/>
              <a:t>just </a:t>
            </a:r>
            <a:r>
              <a:rPr lang="en-US" dirty="0"/>
              <a:t>under </a:t>
            </a:r>
            <a:r>
              <a:rPr lang="en-US" b="1" dirty="0"/>
              <a:t>40% </a:t>
            </a:r>
            <a:r>
              <a:rPr lang="en-US" dirty="0"/>
              <a:t>of the people over 16 in the village </a:t>
            </a:r>
            <a:r>
              <a:rPr lang="en-US" sz="1200" dirty="0"/>
              <a:t>(based on 2011 </a:t>
            </a:r>
            <a:r>
              <a:rPr lang="en-US" sz="1200" dirty="0" smtClean="0"/>
              <a:t>census </a:t>
            </a:r>
            <a:r>
              <a:rPr lang="en-US" sz="1200" dirty="0"/>
              <a:t>numbers)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2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much feedback?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720 comments </a:t>
            </a:r>
            <a:r>
              <a:rPr lang="en-US" sz="2200" dirty="0" smtClean="0"/>
              <a:t>recorded across the consultation </a:t>
            </a:r>
          </a:p>
          <a:p>
            <a:endParaRPr lang="en-US" sz="2200" dirty="0" smtClean="0"/>
          </a:p>
          <a:p>
            <a:pPr lvl="1"/>
            <a:r>
              <a:rPr lang="en-US" sz="2200" dirty="0" smtClean="0"/>
              <a:t>647 </a:t>
            </a:r>
            <a:r>
              <a:rPr lang="en-US" sz="2200" dirty="0"/>
              <a:t>from adults </a:t>
            </a:r>
          </a:p>
          <a:p>
            <a:pPr lvl="1"/>
            <a:r>
              <a:rPr lang="en-US" sz="2200" dirty="0" smtClean="0"/>
              <a:t> and 73 </a:t>
            </a:r>
            <a:r>
              <a:rPr lang="en-US" sz="2200" dirty="0"/>
              <a:t>from </a:t>
            </a:r>
            <a:r>
              <a:rPr lang="en-US" sz="2200" dirty="0" smtClean="0"/>
              <a:t>children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37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people want to talk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309032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40%	 	Infrastructure </a:t>
            </a:r>
            <a:r>
              <a:rPr lang="mr-IN" dirty="0" smtClean="0"/>
              <a:t>–</a:t>
            </a:r>
            <a:r>
              <a:rPr lang="en-GB" dirty="0" smtClean="0"/>
              <a:t> roads/traffic, pavements, public 		transport, cycling/greenway/footpaths</a:t>
            </a:r>
          </a:p>
          <a:p>
            <a:pPr marL="0" indent="0">
              <a:buNone/>
            </a:pPr>
            <a:r>
              <a:rPr lang="en-GB" dirty="0" smtClean="0"/>
              <a:t>20%		Housing and new development</a:t>
            </a:r>
          </a:p>
          <a:p>
            <a:pPr marL="0" indent="0">
              <a:buNone/>
            </a:pPr>
            <a:r>
              <a:rPr lang="en-GB" dirty="0" smtClean="0"/>
              <a:t>17%		Community &amp; village facilities</a:t>
            </a:r>
          </a:p>
          <a:p>
            <a:pPr marL="0" indent="0">
              <a:buNone/>
            </a:pPr>
            <a:r>
              <a:rPr lang="en-GB" dirty="0" smtClean="0"/>
              <a:t>9%		Ecological sustainability</a:t>
            </a:r>
          </a:p>
          <a:p>
            <a:pPr marL="0" indent="0">
              <a:buNone/>
            </a:pPr>
            <a:r>
              <a:rPr lang="en-GB" dirty="0" smtClean="0"/>
              <a:t>8%		Natural environment</a:t>
            </a:r>
          </a:p>
          <a:p>
            <a:pPr marL="0" indent="0">
              <a:buNone/>
            </a:pPr>
            <a:r>
              <a:rPr lang="en-GB" dirty="0" smtClean="0"/>
              <a:t>5%		Work and business</a:t>
            </a:r>
          </a:p>
          <a:p>
            <a:pPr marL="0" indent="0">
              <a:buNone/>
            </a:pPr>
            <a:r>
              <a:rPr lang="en-GB" dirty="0" smtClean="0"/>
              <a:t>1%		Neighbourhood Plan itself </a:t>
            </a:r>
            <a:r>
              <a:rPr lang="mr-IN" dirty="0" smtClean="0"/>
              <a:t>…</a:t>
            </a:r>
            <a:endParaRPr lang="mr-I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12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did they say about housing and new development </a:t>
            </a:r>
            <a:r>
              <a:rPr lang="mr-IN" sz="3200" dirty="0" smtClean="0"/>
              <a:t>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129 comments:</a:t>
            </a:r>
          </a:p>
          <a:p>
            <a:pPr marL="0" indent="0">
              <a:buNone/>
            </a:pPr>
            <a:endParaRPr lang="en-US" sz="2800" baseline="-25000" dirty="0" smtClean="0"/>
          </a:p>
          <a:p>
            <a:pPr lvl="2"/>
            <a:r>
              <a:rPr lang="en-US" dirty="0"/>
              <a:t>43.4% </a:t>
            </a:r>
            <a:r>
              <a:rPr lang="en-US" dirty="0" smtClean="0"/>
              <a:t>		affordable </a:t>
            </a:r>
            <a:r>
              <a:rPr lang="en-US" dirty="0"/>
              <a:t>or small houses </a:t>
            </a:r>
            <a:r>
              <a:rPr lang="en-US" dirty="0" smtClean="0"/>
              <a:t>being 			the future </a:t>
            </a:r>
            <a:r>
              <a:rPr lang="en-US" dirty="0"/>
              <a:t>for the </a:t>
            </a:r>
            <a:r>
              <a:rPr lang="en-US" dirty="0" smtClean="0"/>
              <a:t>village</a:t>
            </a:r>
            <a:endParaRPr lang="en-US" dirty="0"/>
          </a:p>
          <a:p>
            <a:pPr lvl="2"/>
            <a:r>
              <a:rPr lang="en-US" dirty="0"/>
              <a:t>0</a:t>
            </a:r>
            <a:r>
              <a:rPr lang="en-US" dirty="0" smtClean="0"/>
              <a:t>%		large houses</a:t>
            </a:r>
          </a:p>
          <a:p>
            <a:pPr lvl="2"/>
            <a:r>
              <a:rPr lang="en-US" dirty="0" smtClean="0"/>
              <a:t>28.6 %		about </a:t>
            </a:r>
            <a:r>
              <a:rPr lang="en-US" dirty="0"/>
              <a:t>sites and groupings </a:t>
            </a:r>
            <a:r>
              <a:rPr lang="en-US" dirty="0" smtClean="0"/>
              <a:t>for </a:t>
            </a:r>
            <a:r>
              <a:rPr lang="en-US" dirty="0"/>
              <a:t>new </a:t>
            </a:r>
            <a:r>
              <a:rPr lang="en-US" dirty="0" smtClean="0"/>
              <a:t>			development</a:t>
            </a:r>
          </a:p>
          <a:p>
            <a:pPr lvl="2"/>
            <a:r>
              <a:rPr lang="en-US" dirty="0" smtClean="0"/>
              <a:t>28</a:t>
            </a:r>
            <a:r>
              <a:rPr lang="en-US" dirty="0"/>
              <a:t>% </a:t>
            </a:r>
            <a:r>
              <a:rPr lang="en-US" dirty="0" smtClean="0"/>
              <a:t>		suggestions </a:t>
            </a:r>
            <a:r>
              <a:rPr lang="en-US" dirty="0"/>
              <a:t>about design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673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Positive</a:t>
            </a:r>
            <a:r>
              <a:rPr lang="en-US" dirty="0" smtClean="0"/>
              <a:t>/negative about new development 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ithin the total 720 comments there were only </a:t>
            </a:r>
            <a:r>
              <a:rPr lang="en-US" dirty="0"/>
              <a:t>15 negative comments about new </a:t>
            </a:r>
            <a:r>
              <a:rPr lang="en-US" dirty="0" smtClean="0"/>
              <a:t>development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88.4% of the comments were accepting of some level of new development in the village </a:t>
            </a:r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pPr lvl="1"/>
            <a:r>
              <a:rPr lang="en-US" dirty="0"/>
              <a:t>and 11.6%  felt new development will have a negative effect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38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en-US" sz="3200" dirty="0" smtClean="0"/>
              <a:t>No clear consensus about potential sites or groupings for new development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said no big developments, some said groups would be best, some said in-fill best</a:t>
            </a:r>
          </a:p>
          <a:p>
            <a:endParaRPr lang="en-US" dirty="0" smtClean="0"/>
          </a:p>
          <a:p>
            <a:r>
              <a:rPr lang="en-US" dirty="0" smtClean="0"/>
              <a:t>some concern that if the village gets too big it will lose its identity</a:t>
            </a:r>
          </a:p>
          <a:p>
            <a:endParaRPr lang="en-US" dirty="0" smtClean="0"/>
          </a:p>
          <a:p>
            <a:r>
              <a:rPr lang="en-US" dirty="0" smtClean="0"/>
              <a:t>remaining </a:t>
            </a:r>
            <a:r>
              <a:rPr lang="en-US" dirty="0"/>
              <a:t>a distinct village i</a:t>
            </a:r>
            <a:r>
              <a:rPr lang="en-US" dirty="0" smtClean="0"/>
              <a:t>s a small, but clear, theme</a:t>
            </a:r>
          </a:p>
          <a:p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lenty of indications that space, peace and rural character are very important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16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headlines from the 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More concern about roads and traffic than new development</a:t>
            </a:r>
          </a:p>
          <a:p>
            <a:r>
              <a:rPr lang="en-US" dirty="0" smtClean="0"/>
              <a:t>The need for traffic calming is a clear theme</a:t>
            </a:r>
          </a:p>
          <a:p>
            <a:r>
              <a:rPr lang="en-US" dirty="0" smtClean="0"/>
              <a:t>A Greenway </a:t>
            </a:r>
            <a:r>
              <a:rPr lang="mr-IN" dirty="0" smtClean="0"/>
              <a:t>–</a:t>
            </a:r>
            <a:r>
              <a:rPr lang="en-US" dirty="0" smtClean="0"/>
              <a:t> as a potential solution to many of the roads/traffic/pavements concerns </a:t>
            </a:r>
            <a:r>
              <a:rPr lang="mr-IN" dirty="0" smtClean="0"/>
              <a:t>–</a:t>
            </a:r>
            <a:r>
              <a:rPr lang="en-US" dirty="0" smtClean="0"/>
              <a:t> gained interest and enthusiasm </a:t>
            </a:r>
          </a:p>
          <a:p>
            <a:r>
              <a:rPr lang="en-US" dirty="0" smtClean="0"/>
              <a:t>Clear desire for affordable and small housing, (especially for young people and older people), with all consequent benefits this will bring to the village</a:t>
            </a:r>
          </a:p>
          <a:p>
            <a:r>
              <a:rPr lang="en-US" dirty="0" smtClean="0"/>
              <a:t>The natural environment is very important </a:t>
            </a:r>
            <a:r>
              <a:rPr lang="mr-IN" dirty="0" smtClean="0"/>
              <a:t>–</a:t>
            </a:r>
            <a:r>
              <a:rPr lang="en-US" dirty="0" smtClean="0"/>
              <a:t> especially the space, safety and peace of the ANOB and surrounding countryside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60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case for NOT allocating a site for future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en-US" dirty="0"/>
              <a:t>Planning permissions granted to build 64 dwellings in </a:t>
            </a:r>
            <a:r>
              <a:rPr lang="en-US" dirty="0" err="1"/>
              <a:t>Stutton</a:t>
            </a:r>
            <a:r>
              <a:rPr lang="en-US" dirty="0"/>
              <a:t> (the majority of which have already started on site</a:t>
            </a:r>
            <a:r>
              <a:rPr lang="en-US" dirty="0" smtClean="0"/>
              <a:t>)</a:t>
            </a:r>
            <a:endParaRPr lang="en-GB" dirty="0"/>
          </a:p>
          <a:p>
            <a:pPr lvl="0" fontAlgn="base"/>
            <a:r>
              <a:rPr lang="en-US" dirty="0"/>
              <a:t>Of this total, 22 are for affordable rent or shared ownership (34%</a:t>
            </a:r>
            <a:r>
              <a:rPr lang="en-US" dirty="0" smtClean="0"/>
              <a:t>) </a:t>
            </a:r>
            <a:endParaRPr lang="en-GB" dirty="0"/>
          </a:p>
          <a:p>
            <a:pPr lvl="0" fontAlgn="base"/>
            <a:r>
              <a:rPr lang="en-US" dirty="0"/>
              <a:t>These are sufficient to meet the current need for affordable housing assessed by the </a:t>
            </a:r>
            <a:r>
              <a:rPr lang="en-US" dirty="0" err="1"/>
              <a:t>Stutton</a:t>
            </a:r>
            <a:r>
              <a:rPr lang="en-US" dirty="0"/>
              <a:t> Housing Needs Survey published in </a:t>
            </a:r>
            <a:r>
              <a:rPr lang="en-US" dirty="0" smtClean="0"/>
              <a:t>2019 </a:t>
            </a:r>
          </a:p>
          <a:p>
            <a:pPr fontAlgn="base"/>
            <a:r>
              <a:rPr lang="en-US" dirty="0" smtClean="0"/>
              <a:t>Accordingly, </a:t>
            </a:r>
            <a:r>
              <a:rPr lang="en-US" dirty="0"/>
              <a:t>the </a:t>
            </a:r>
            <a:r>
              <a:rPr lang="en-US" dirty="0" err="1"/>
              <a:t>Neighbourhood</a:t>
            </a:r>
            <a:r>
              <a:rPr lang="en-US" dirty="0"/>
              <a:t> Plan Working Group concluded earlier this year that there was no need to allocate a site for further housing in the </a:t>
            </a:r>
            <a:r>
              <a:rPr lang="en-US" dirty="0" smtClean="0"/>
              <a:t>village </a:t>
            </a:r>
            <a:endParaRPr lang="en-GB" dirty="0"/>
          </a:p>
          <a:p>
            <a:pPr lvl="0" fontAlgn="base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81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16147</TotalTime>
  <Words>1022</Words>
  <Application>Microsoft Macintosh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Advantage</vt:lpstr>
      <vt:lpstr>The Big Conversation analysis of consultation in the village</vt:lpstr>
      <vt:lpstr>How many people involved? between April 2018 and September 2019 </vt:lpstr>
      <vt:lpstr>How much feedback? </vt:lpstr>
      <vt:lpstr>What did people want to talk about?</vt:lpstr>
      <vt:lpstr>What did they say about housing and new development …</vt:lpstr>
      <vt:lpstr>Positive/negative about new development …</vt:lpstr>
      <vt:lpstr>No clear consensus about potential sites or groupings for new development </vt:lpstr>
      <vt:lpstr>The headlines from the consultation</vt:lpstr>
      <vt:lpstr>The case for NOT allocating a site for future development</vt:lpstr>
      <vt:lpstr>The case FOR allocating a site for future development</vt:lpstr>
      <vt:lpstr>Proposed changes to the planning system will increase housing development</vt:lpstr>
      <vt:lpstr>Allocating a site gives us influence over where houses will be - and what type of housing </vt:lpstr>
      <vt:lpstr>The developer would also need to take account of the housing mix, design etc which we have specified in the NP for the allocated site </vt:lpstr>
      <vt:lpstr>PowerPoint Presentation</vt:lpstr>
      <vt:lpstr>Conclusions </vt:lpstr>
      <vt:lpstr>The question is where …?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 Greenland</dc:creator>
  <cp:lastModifiedBy>Penny Greenland</cp:lastModifiedBy>
  <cp:revision>48</cp:revision>
  <cp:lastPrinted>2020-11-30T16:01:02Z</cp:lastPrinted>
  <dcterms:created xsi:type="dcterms:W3CDTF">2020-11-18T18:10:47Z</dcterms:created>
  <dcterms:modified xsi:type="dcterms:W3CDTF">2021-03-27T20:53:22Z</dcterms:modified>
</cp:coreProperties>
</file>